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65" r:id="rId8"/>
    <p:sldId id="277" r:id="rId9"/>
    <p:sldId id="267" r:id="rId10"/>
    <p:sldId id="268" r:id="rId11"/>
    <p:sldId id="269" r:id="rId12"/>
    <p:sldId id="270" r:id="rId13"/>
    <p:sldId id="276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89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1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B08F9-418F-4C2E-BFA8-E884E9FA5CCD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4F31A-41C2-4287-80FA-2A8340FBF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9F72-2F79-4923-8BF2-808A71EB32A6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61E2C-C9DE-4511-A741-3624A16A7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63D3D-045A-49DC-864E-080F53BBD82E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42D5F-444F-41B8-99CD-A7AE384A3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58AD8-E0D5-4C57-B206-8216BE5A5D65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0A821-ABA6-4F1E-94C2-669CC6816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4B151-3E0A-4DE1-B4EC-54D2D97986BF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679F6-4F34-423F-95E8-99C7F2242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FB7C-8216-414E-9B9B-17A9A0501E72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3E397-8363-4652-9847-D7FF1F353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BAF35-6AEF-4A1F-8B3D-F16D02F2967E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D0E4-EAE9-40A2-8F9E-EDDC004BA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147B-80C0-4F94-AAA0-75D4E2692CAF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318E1-5F8A-4E2C-893C-12128F5A1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8B214-3897-4FFB-85E0-138BFD408BF8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4F274-9D3F-4E84-90E1-75AA51155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FCAE-12D6-499F-9AFC-792D2813B8DD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4AF97-A134-4B43-89D8-032F22477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7FDBA-CC38-4219-B5F5-51F1EE6B2F70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5883E-7BB4-432F-AAE7-EF9B06E17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55F3BA-3B74-4245-BD80-E84107530F1A}" type="datetimeFigureOut">
              <a:rPr lang="en-US"/>
              <a:pPr>
                <a:defRPr/>
              </a:pPr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62C266-9BFF-43FA-8C06-327440EBE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rise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17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09938" y="762000"/>
            <a:ext cx="5638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>
                <a:solidFill>
                  <a:srgbClr val="002060"/>
                </a:solidFill>
                <a:latin typeface="Elephant"/>
              </a:rPr>
              <a:t>WELCOME</a:t>
            </a:r>
          </a:p>
        </p:txBody>
      </p:sp>
      <p:sp>
        <p:nvSpPr>
          <p:cNvPr id="6" name="Action Button: Home 5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llage lif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4191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river gypsy 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762000"/>
            <a:ext cx="40687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1219200" y="4495800"/>
            <a:ext cx="2362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Picture 01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38800" y="4495800"/>
            <a:ext cx="2362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Picture 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362200" y="635000"/>
            <a:ext cx="4305300" cy="1295400"/>
            <a:chOff x="2387600" y="635000"/>
            <a:chExt cx="4305300" cy="1295400"/>
          </a:xfrm>
        </p:grpSpPr>
        <p:sp>
          <p:nvSpPr>
            <p:cNvPr id="3" name="Oval 2"/>
            <p:cNvSpPr/>
            <p:nvPr/>
          </p:nvSpPr>
          <p:spPr>
            <a:xfrm>
              <a:off x="2501900" y="635000"/>
              <a:ext cx="4191000" cy="12954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584" name="TextBox 3"/>
            <p:cNvSpPr txBox="1">
              <a:spLocks noChangeArrowheads="1"/>
            </p:cNvSpPr>
            <p:nvPr/>
          </p:nvSpPr>
          <p:spPr bwMode="auto">
            <a:xfrm>
              <a:off x="2387600" y="892314"/>
              <a:ext cx="4267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000">
                  <a:latin typeface="Bodoni MT Black"/>
                </a:rPr>
                <a:t>  Work in pairs</a:t>
              </a:r>
            </a:p>
          </p:txBody>
        </p:sp>
      </p:grpSp>
      <p:sp>
        <p:nvSpPr>
          <p:cNvPr id="5" name="Down Arrow 4"/>
          <p:cNvSpPr/>
          <p:nvPr/>
        </p:nvSpPr>
        <p:spPr>
          <a:xfrm>
            <a:off x="4038600" y="2209800"/>
            <a:ext cx="9144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04800" y="3429000"/>
            <a:ext cx="8534400" cy="2084388"/>
            <a:chOff x="228600" y="3505200"/>
            <a:chExt cx="8534400" cy="2590800"/>
          </a:xfrm>
        </p:grpSpPr>
        <p:sp>
          <p:nvSpPr>
            <p:cNvPr id="7" name="Flowchart: Process 6"/>
            <p:cNvSpPr/>
            <p:nvPr/>
          </p:nvSpPr>
          <p:spPr>
            <a:xfrm>
              <a:off x="228600" y="3505200"/>
              <a:ext cx="8534400" cy="259080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582" name="TextBox 7"/>
            <p:cNvSpPr txBox="1">
              <a:spLocks noChangeArrowheads="1"/>
            </p:cNvSpPr>
            <p:nvPr/>
          </p:nvSpPr>
          <p:spPr bwMode="auto">
            <a:xfrm>
              <a:off x="228600" y="3733800"/>
              <a:ext cx="8534400" cy="1492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3600">
                  <a:latin typeface="Aharoni" pitchFamily="2" charset="-79"/>
                  <a:cs typeface="Aharoni" pitchFamily="2" charset="-79"/>
                </a:rPr>
                <a:t>Find out the differences between main stream people’s life and gypsy life.</a:t>
              </a:r>
            </a:p>
          </p:txBody>
        </p:sp>
      </p:grpSp>
      <p:sp>
        <p:nvSpPr>
          <p:cNvPr id="9" name="Action Button: Home 8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86000" y="990600"/>
            <a:ext cx="4648200" cy="708025"/>
            <a:chOff x="2286000" y="990600"/>
            <a:chExt cx="4648200" cy="707886"/>
          </a:xfrm>
        </p:grpSpPr>
        <p:sp>
          <p:nvSpPr>
            <p:cNvPr id="3" name="Rounded Rectangle 2"/>
            <p:cNvSpPr/>
            <p:nvPr/>
          </p:nvSpPr>
          <p:spPr>
            <a:xfrm>
              <a:off x="2286000" y="990600"/>
              <a:ext cx="4648200" cy="7078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PH"/>
            </a:p>
          </p:txBody>
        </p:sp>
        <p:sp>
          <p:nvSpPr>
            <p:cNvPr id="25607" name="TextBox 3"/>
            <p:cNvSpPr txBox="1">
              <a:spLocks noChangeArrowheads="1"/>
            </p:cNvSpPr>
            <p:nvPr/>
          </p:nvSpPr>
          <p:spPr bwMode="auto">
            <a:xfrm>
              <a:off x="2286000" y="990600"/>
              <a:ext cx="4648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000">
                  <a:latin typeface="Elephant"/>
                </a:rPr>
                <a:t>WORK SHEET</a:t>
              </a:r>
              <a:endParaRPr lang="en-PH">
                <a:latin typeface="Elephant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38200" y="1828800"/>
            <a:ext cx="7239000" cy="762000"/>
            <a:chOff x="838200" y="1828800"/>
            <a:chExt cx="7239000" cy="762000"/>
          </a:xfrm>
        </p:grpSpPr>
        <p:sp>
          <p:nvSpPr>
            <p:cNvPr id="9" name="Rounded Rectangle 8"/>
            <p:cNvSpPr/>
            <p:nvPr/>
          </p:nvSpPr>
          <p:spPr>
            <a:xfrm>
              <a:off x="838200" y="1828800"/>
              <a:ext cx="7239000" cy="76200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PH"/>
            </a:p>
          </p:txBody>
        </p:sp>
        <p:sp>
          <p:nvSpPr>
            <p:cNvPr id="25605" name="TextBox 9"/>
            <p:cNvSpPr txBox="1">
              <a:spLocks noChangeArrowheads="1"/>
            </p:cNvSpPr>
            <p:nvPr/>
          </p:nvSpPr>
          <p:spPr bwMode="auto">
            <a:xfrm>
              <a:off x="838200" y="2057400"/>
              <a:ext cx="7239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Britannic Bold"/>
                  <a:cs typeface="Aharoni" pitchFamily="2" charset="-79"/>
                </a:rPr>
                <a:t>Some points about the differences ………</a:t>
              </a:r>
              <a:endParaRPr lang="en-PH" sz="2400">
                <a:solidFill>
                  <a:schemeClr val="bg1"/>
                </a:solidFill>
                <a:latin typeface="Britannic Bold"/>
                <a:cs typeface="Aharoni" pitchFamily="2" charset="-79"/>
              </a:endParaRP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57200" y="3048000"/>
          <a:ext cx="83058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91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Main stream people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Gypsy</a:t>
                      </a:r>
                      <a:r>
                        <a:rPr lang="en-US" sz="2400" baseline="0" dirty="0" smtClean="0"/>
                        <a:t> people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 </a:t>
                      </a:r>
                      <a:r>
                        <a:rPr lang="en-US" sz="2400" dirty="0" err="1" smtClean="0"/>
                        <a:t>Parmanent</a:t>
                      </a:r>
                      <a:r>
                        <a:rPr lang="en-US" sz="2400" baseline="0" dirty="0" smtClean="0"/>
                        <a:t> residence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 Temporary residence 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 Resides on the main land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 Resides over the watery body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 Male dominated society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 Female dominated society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 Gets most of the basic rights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 Gets some of the basic rights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38200" y="304800"/>
            <a:ext cx="6019800" cy="5943600"/>
            <a:chOff x="838200" y="304800"/>
            <a:chExt cx="6019800" cy="5943600"/>
          </a:xfrm>
        </p:grpSpPr>
        <p:pic>
          <p:nvPicPr>
            <p:cNvPr id="26633" name="Picture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304800"/>
              <a:ext cx="6019800" cy="585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4" name="TextBox 1"/>
            <p:cNvSpPr txBox="1">
              <a:spLocks noChangeArrowheads="1"/>
            </p:cNvSpPr>
            <p:nvPr/>
          </p:nvSpPr>
          <p:spPr bwMode="auto">
            <a:xfrm>
              <a:off x="1524000" y="5848290"/>
              <a:ext cx="4495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Aharoni" pitchFamily="2" charset="-79"/>
                  <a:cs typeface="Aharoni" pitchFamily="2" charset="-79"/>
                </a:rPr>
                <a:t>Gipsies’ living place in Bangladesh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162800" y="873125"/>
            <a:ext cx="14859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River Gypsy</a:t>
            </a:r>
            <a:endParaRPr lang="en-US" sz="2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5330825" y="1447800"/>
            <a:ext cx="917575" cy="4333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/>
              <a:t>Sylhet</a:t>
            </a:r>
            <a:endParaRPr lang="en-US" dirty="0"/>
          </a:p>
        </p:txBody>
      </p:sp>
      <p:sp>
        <p:nvSpPr>
          <p:cNvPr id="5" name="TextBox 9"/>
          <p:cNvSpPr txBox="1"/>
          <p:nvPr/>
        </p:nvSpPr>
        <p:spPr>
          <a:xfrm>
            <a:off x="5008563" y="2133600"/>
            <a:ext cx="1239837" cy="3698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/>
              <a:t>Srimangal</a:t>
            </a:r>
            <a:endParaRPr lang="en-US" dirty="0"/>
          </a:p>
        </p:txBody>
      </p:sp>
      <p:sp>
        <p:nvSpPr>
          <p:cNvPr id="6" name="TextBox 10"/>
          <p:cNvSpPr txBox="1"/>
          <p:nvPr/>
        </p:nvSpPr>
        <p:spPr>
          <a:xfrm>
            <a:off x="2420938" y="2438400"/>
            <a:ext cx="855662" cy="3698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Dhaka</a:t>
            </a:r>
            <a:endParaRPr lang="en-US" dirty="0"/>
          </a:p>
        </p:txBody>
      </p:sp>
      <p:sp>
        <p:nvSpPr>
          <p:cNvPr id="7" name="TextBox 11"/>
          <p:cNvSpPr txBox="1"/>
          <p:nvPr/>
        </p:nvSpPr>
        <p:spPr>
          <a:xfrm>
            <a:off x="1870075" y="3505200"/>
            <a:ext cx="979488" cy="3698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/>
              <a:t>Jessore</a:t>
            </a:r>
            <a:endParaRPr lang="en-US" dirty="0"/>
          </a:p>
        </p:txBody>
      </p:sp>
      <p:sp>
        <p:nvSpPr>
          <p:cNvPr id="8" name="TextBox 12"/>
          <p:cNvSpPr txBox="1"/>
          <p:nvPr/>
        </p:nvSpPr>
        <p:spPr>
          <a:xfrm>
            <a:off x="4267200" y="3833813"/>
            <a:ext cx="914400" cy="369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Barisal</a:t>
            </a:r>
            <a:endParaRPr lang="en-US" dirty="0"/>
          </a:p>
        </p:txBody>
      </p:sp>
      <p:sp>
        <p:nvSpPr>
          <p:cNvPr id="9" name="TextBox 13"/>
          <p:cNvSpPr txBox="1"/>
          <p:nvPr/>
        </p:nvSpPr>
        <p:spPr>
          <a:xfrm>
            <a:off x="3352800" y="4267200"/>
            <a:ext cx="914400" cy="3698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/>
              <a:t>Mongla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28800" y="152400"/>
            <a:ext cx="5562600" cy="990600"/>
            <a:chOff x="1600200" y="228600"/>
            <a:chExt cx="5562600" cy="1371600"/>
          </a:xfrm>
        </p:grpSpPr>
        <p:sp>
          <p:nvSpPr>
            <p:cNvPr id="3" name="Oval 2"/>
            <p:cNvSpPr/>
            <p:nvPr/>
          </p:nvSpPr>
          <p:spPr>
            <a:xfrm>
              <a:off x="1600200" y="228600"/>
              <a:ext cx="5562600" cy="13716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659" name="TextBox 3"/>
            <p:cNvSpPr txBox="1">
              <a:spLocks noChangeArrowheads="1"/>
            </p:cNvSpPr>
            <p:nvPr/>
          </p:nvSpPr>
          <p:spPr bwMode="auto">
            <a:xfrm>
              <a:off x="2133600" y="457200"/>
              <a:ext cx="4876800" cy="98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000">
                  <a:latin typeface="Bodoni MT Black"/>
                </a:rPr>
                <a:t>GROUP WORK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990600" y="4648200"/>
            <a:ext cx="7315200" cy="1816100"/>
            <a:chOff x="990600" y="4983540"/>
            <a:chExt cx="7315200" cy="1815882"/>
          </a:xfrm>
        </p:grpSpPr>
        <p:sp>
          <p:nvSpPr>
            <p:cNvPr id="6" name="Rounded Rectangle 5"/>
            <p:cNvSpPr/>
            <p:nvPr/>
          </p:nvSpPr>
          <p:spPr>
            <a:xfrm>
              <a:off x="990600" y="5029572"/>
              <a:ext cx="7315200" cy="17523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657" name="TextBox 6"/>
            <p:cNvSpPr txBox="1">
              <a:spLocks noChangeArrowheads="1"/>
            </p:cNvSpPr>
            <p:nvPr/>
          </p:nvSpPr>
          <p:spPr bwMode="auto">
            <a:xfrm>
              <a:off x="990600" y="4983540"/>
              <a:ext cx="678180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2800">
                  <a:latin typeface="Arial Rounded MT Bold"/>
                </a:rPr>
                <a:t>Look at the pictures and discuss about them in groups. Point out the causes of leaving the traditional profession of the river gypsies.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24600" y="41148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Picture--2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47800" y="41148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Picture--1</a:t>
            </a:r>
          </a:p>
        </p:txBody>
      </p:sp>
      <p:sp>
        <p:nvSpPr>
          <p:cNvPr id="12" name="Action Button: Home 11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28600" y="1295400"/>
            <a:ext cx="3962400" cy="274320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48200" y="1295400"/>
            <a:ext cx="4205288" cy="274320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81000" y="2971800"/>
            <a:ext cx="8382000" cy="2438400"/>
            <a:chOff x="2552700" y="2621108"/>
            <a:chExt cx="8151303" cy="3530600"/>
          </a:xfrm>
        </p:grpSpPr>
        <p:grpSp>
          <p:nvGrpSpPr>
            <p:cNvPr id="28680" name="Group 8"/>
            <p:cNvGrpSpPr>
              <a:grpSpLocks/>
            </p:cNvGrpSpPr>
            <p:nvPr/>
          </p:nvGrpSpPr>
          <p:grpSpPr bwMode="auto">
            <a:xfrm>
              <a:off x="2552700" y="2621108"/>
              <a:ext cx="8077200" cy="3530600"/>
              <a:chOff x="381000" y="2260600"/>
              <a:chExt cx="8077200" cy="353060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81000" y="2286000"/>
                <a:ext cx="8077200" cy="3505200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PH"/>
              </a:p>
            </p:txBody>
          </p:sp>
          <p:sp>
            <p:nvSpPr>
              <p:cNvPr id="28685" name="TextBox 5"/>
              <p:cNvSpPr txBox="1">
                <a:spLocks noChangeArrowheads="1"/>
              </p:cNvSpPr>
              <p:nvPr/>
            </p:nvSpPr>
            <p:spPr bwMode="auto">
              <a:xfrm>
                <a:off x="838200" y="2260600"/>
                <a:ext cx="7467600" cy="568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</a:pPr>
                <a:endParaRPr lang="en-PH">
                  <a:latin typeface="Arial Black" pitchFamily="34" charset="0"/>
                </a:endParaRPr>
              </a:p>
            </p:txBody>
          </p:sp>
        </p:grpSp>
        <p:sp>
          <p:nvSpPr>
            <p:cNvPr id="28681" name="Rectangle 3"/>
            <p:cNvSpPr>
              <a:spLocks noChangeArrowheads="1"/>
            </p:cNvSpPr>
            <p:nvPr/>
          </p:nvSpPr>
          <p:spPr bwMode="auto">
            <a:xfrm>
              <a:off x="2775008" y="2849708"/>
              <a:ext cx="7928995" cy="2807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PH" sz="2400">
                  <a:latin typeface="Footlight MT Light"/>
                </a:rPr>
                <a:t>1. Drying out of rivers</a:t>
              </a:r>
            </a:p>
            <a:p>
              <a:r>
                <a:rPr lang="en-PH" sz="2400">
                  <a:latin typeface="Footlight MT Light"/>
                </a:rPr>
                <a:t>2. Restriction of boat movement</a:t>
              </a:r>
            </a:p>
            <a:p>
              <a:r>
                <a:rPr lang="en-PH" sz="2400">
                  <a:latin typeface="Footlight MT Light"/>
                </a:rPr>
                <a:t>3. Changing attitude among themselves towards the profession </a:t>
              </a:r>
            </a:p>
            <a:p>
              <a:r>
                <a:rPr lang="en-US" sz="2400">
                  <a:latin typeface="Footlight MT Light"/>
                </a:rPr>
                <a:t>4. </a:t>
              </a:r>
              <a:r>
                <a:rPr lang="en-PH" sz="2400">
                  <a:latin typeface="Footlight MT Light"/>
                </a:rPr>
                <a:t>Loss of interest to the profession </a:t>
              </a:r>
            </a:p>
            <a:p>
              <a:r>
                <a:rPr lang="en-US" sz="2400">
                  <a:latin typeface="Footlight MT Light"/>
                </a:rPr>
                <a:t>5. </a:t>
              </a:r>
              <a:r>
                <a:rPr lang="en-PH" sz="2400">
                  <a:latin typeface="Footlight MT Light"/>
                </a:rPr>
                <a:t>Unwillingness of the young generation to the profession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981200" y="533400"/>
            <a:ext cx="4648200" cy="708025"/>
            <a:chOff x="2286000" y="990600"/>
            <a:chExt cx="4648200" cy="707886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990600"/>
              <a:ext cx="4648200" cy="7078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PH"/>
            </a:p>
          </p:txBody>
        </p:sp>
        <p:sp>
          <p:nvSpPr>
            <p:cNvPr id="28679" name="TextBox 8"/>
            <p:cNvSpPr txBox="1">
              <a:spLocks noChangeArrowheads="1"/>
            </p:cNvSpPr>
            <p:nvPr/>
          </p:nvSpPr>
          <p:spPr bwMode="auto">
            <a:xfrm>
              <a:off x="2286000" y="990600"/>
              <a:ext cx="4648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000">
                  <a:latin typeface="Elephant"/>
                </a:rPr>
                <a:t>WORK SHEET</a:t>
              </a:r>
              <a:endParaRPr lang="en-PH">
                <a:latin typeface="Elephant"/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04800" y="1676400"/>
            <a:ext cx="8458200" cy="762000"/>
            <a:chOff x="838200" y="1828800"/>
            <a:chExt cx="7696200" cy="762000"/>
          </a:xfrm>
        </p:grpSpPr>
        <p:sp>
          <p:nvSpPr>
            <p:cNvPr id="11" name="Rounded Rectangle 10"/>
            <p:cNvSpPr/>
            <p:nvPr/>
          </p:nvSpPr>
          <p:spPr>
            <a:xfrm>
              <a:off x="838200" y="1828800"/>
              <a:ext cx="7696200" cy="76200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PH"/>
            </a:p>
          </p:txBody>
        </p:sp>
        <p:sp>
          <p:nvSpPr>
            <p:cNvPr id="28677" name="TextBox 11"/>
            <p:cNvSpPr txBox="1">
              <a:spLocks noChangeArrowheads="1"/>
            </p:cNvSpPr>
            <p:nvPr/>
          </p:nvSpPr>
          <p:spPr bwMode="auto">
            <a:xfrm>
              <a:off x="838200" y="2057400"/>
              <a:ext cx="7696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Britannic Bold"/>
                  <a:cs typeface="Aharoni" pitchFamily="2" charset="-79"/>
                </a:rPr>
                <a:t>Some reasons of leaving the traditional profession are……</a:t>
              </a:r>
              <a:endParaRPr lang="en-PH" sz="2400">
                <a:solidFill>
                  <a:schemeClr val="bg1"/>
                </a:solidFill>
                <a:latin typeface="Britannic Bold"/>
                <a:cs typeface="Aharoni" pitchFamily="2" charset="-79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28800" y="762000"/>
            <a:ext cx="5740400" cy="863600"/>
            <a:chOff x="1879600" y="762000"/>
            <a:chExt cx="5867400" cy="863263"/>
          </a:xfrm>
        </p:grpSpPr>
        <p:sp>
          <p:nvSpPr>
            <p:cNvPr id="3" name="Rounded Rectangle 2"/>
            <p:cNvSpPr/>
            <p:nvPr/>
          </p:nvSpPr>
          <p:spPr>
            <a:xfrm>
              <a:off x="2208993" y="762000"/>
              <a:ext cx="4725074" cy="86326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79600" y="830759"/>
              <a:ext cx="5867400" cy="769441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latin typeface="Elephant" panose="02020904090505020303" pitchFamily="18" charset="0"/>
                  <a:cs typeface="+mn-cs"/>
                </a:rPr>
                <a:t>   EVALUATION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04800" y="2438400"/>
            <a:ext cx="8610600" cy="966788"/>
            <a:chOff x="228600" y="2806700"/>
            <a:chExt cx="8610600" cy="966807"/>
          </a:xfrm>
        </p:grpSpPr>
        <p:sp>
          <p:nvSpPr>
            <p:cNvPr id="6" name="Rounded Rectangle 5"/>
            <p:cNvSpPr/>
            <p:nvPr/>
          </p:nvSpPr>
          <p:spPr>
            <a:xfrm>
              <a:off x="228600" y="2819400"/>
              <a:ext cx="8382000" cy="95410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PH"/>
            </a:p>
          </p:txBody>
        </p:sp>
        <p:sp>
          <p:nvSpPr>
            <p:cNvPr id="29709" name="TextBox 6"/>
            <p:cNvSpPr txBox="1">
              <a:spLocks noChangeArrowheads="1"/>
            </p:cNvSpPr>
            <p:nvPr/>
          </p:nvSpPr>
          <p:spPr bwMode="auto">
            <a:xfrm>
              <a:off x="228600" y="2806700"/>
              <a:ext cx="8610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>
                  <a:latin typeface="Elephant"/>
                </a:rPr>
                <a:t>1. Why  don’t the gypsies get some of the basic rights from the state? 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04800" y="3886200"/>
            <a:ext cx="8305800" cy="990600"/>
            <a:chOff x="228600" y="4267200"/>
            <a:chExt cx="8305800" cy="990600"/>
          </a:xfrm>
        </p:grpSpPr>
        <p:sp>
          <p:nvSpPr>
            <p:cNvPr id="9" name="Rounded Rectangle 8"/>
            <p:cNvSpPr/>
            <p:nvPr/>
          </p:nvSpPr>
          <p:spPr>
            <a:xfrm>
              <a:off x="228600" y="4267200"/>
              <a:ext cx="8305800" cy="9906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PH"/>
            </a:p>
          </p:txBody>
        </p:sp>
        <p:sp>
          <p:nvSpPr>
            <p:cNvPr id="29705" name="TextBox 9"/>
            <p:cNvSpPr txBox="1">
              <a:spLocks noChangeArrowheads="1"/>
            </p:cNvSpPr>
            <p:nvPr/>
          </p:nvSpPr>
          <p:spPr bwMode="auto">
            <a:xfrm>
              <a:off x="228600" y="4343400"/>
              <a:ext cx="8305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latin typeface="Elephant"/>
                </a:rPr>
                <a:t>2. How can the gypsy  people improve their standard of  livelihood ?</a:t>
              </a:r>
            </a:p>
          </p:txBody>
        </p:sp>
      </p:grpSp>
      <p:sp>
        <p:nvSpPr>
          <p:cNvPr id="11" name="Down Arrow 10"/>
          <p:cNvSpPr/>
          <p:nvPr/>
        </p:nvSpPr>
        <p:spPr>
          <a:xfrm>
            <a:off x="4191000" y="1625600"/>
            <a:ext cx="990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Action Button: Home 11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95400" y="904875"/>
            <a:ext cx="6553200" cy="923925"/>
            <a:chOff x="1295400" y="905470"/>
            <a:chExt cx="6553200" cy="923330"/>
          </a:xfrm>
        </p:grpSpPr>
        <p:sp>
          <p:nvSpPr>
            <p:cNvPr id="3" name="Rounded Rectangle 2"/>
            <p:cNvSpPr/>
            <p:nvPr/>
          </p:nvSpPr>
          <p:spPr>
            <a:xfrm>
              <a:off x="1752600" y="905470"/>
              <a:ext cx="5638800" cy="923330"/>
            </a:xfrm>
            <a:prstGeom prst="roundRect">
              <a:avLst/>
            </a:prstGeom>
            <a:solidFill>
              <a:srgbClr val="92D050"/>
            </a:solidFill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PH"/>
            </a:p>
          </p:txBody>
        </p:sp>
        <p:sp>
          <p:nvSpPr>
            <p:cNvPr id="30731" name="TextBox 3"/>
            <p:cNvSpPr txBox="1">
              <a:spLocks noChangeArrowheads="1"/>
            </p:cNvSpPr>
            <p:nvPr/>
          </p:nvSpPr>
          <p:spPr bwMode="auto">
            <a:xfrm>
              <a:off x="1295400" y="905470"/>
              <a:ext cx="65532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5400">
                  <a:latin typeface="Aharoni" pitchFamily="2" charset="-79"/>
                  <a:cs typeface="Aharoni" pitchFamily="2" charset="-79"/>
                </a:rPr>
                <a:t>    </a:t>
              </a:r>
              <a:r>
                <a:rPr lang="en-US" sz="4400">
                  <a:latin typeface="Elephant"/>
                  <a:cs typeface="Aharoni" pitchFamily="2" charset="-79"/>
                </a:rPr>
                <a:t>HOME    WORK</a:t>
              </a:r>
              <a:endParaRPr lang="en-US" sz="5400">
                <a:latin typeface="Elephant"/>
                <a:cs typeface="Aharoni" pitchFamily="2" charset="-79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81000" y="2362200"/>
            <a:ext cx="8382000" cy="1600200"/>
            <a:chOff x="381000" y="3124200"/>
            <a:chExt cx="8382000" cy="2286000"/>
          </a:xfrm>
        </p:grpSpPr>
        <p:sp>
          <p:nvSpPr>
            <p:cNvPr id="6" name="Flowchart: Alternate Process 5"/>
            <p:cNvSpPr/>
            <p:nvPr/>
          </p:nvSpPr>
          <p:spPr>
            <a:xfrm>
              <a:off x="381000" y="3124200"/>
              <a:ext cx="8382000" cy="2286000"/>
            </a:xfrm>
            <a:prstGeom prst="flowChartAlternateProcess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727" name="TextBox 6"/>
            <p:cNvSpPr txBox="1">
              <a:spLocks noChangeArrowheads="1"/>
            </p:cNvSpPr>
            <p:nvPr/>
          </p:nvSpPr>
          <p:spPr bwMode="auto">
            <a:xfrm>
              <a:off x="457200" y="3581399"/>
              <a:ext cx="8229600" cy="1714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600">
                  <a:latin typeface="Arial Black" pitchFamily="34" charset="0"/>
                </a:rPr>
                <a:t>Write a paragraph about </a:t>
              </a:r>
            </a:p>
            <a:p>
              <a:pPr algn="ctr"/>
              <a:r>
                <a:rPr lang="en-US" sz="3600">
                  <a:latin typeface="Arial Black" pitchFamily="34" charset="0"/>
                </a:rPr>
                <a:t>“River Gypsies”</a:t>
              </a:r>
            </a:p>
          </p:txBody>
        </p:sp>
      </p:grpSp>
      <p:sp>
        <p:nvSpPr>
          <p:cNvPr id="8" name="Action Button: Home 7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set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133600" y="1219200"/>
            <a:ext cx="5486400" cy="1143000"/>
            <a:chOff x="2133600" y="1219200"/>
            <a:chExt cx="5486400" cy="1143000"/>
          </a:xfrm>
        </p:grpSpPr>
        <p:sp>
          <p:nvSpPr>
            <p:cNvPr id="4" name="Rounded Rectangle 3"/>
            <p:cNvSpPr/>
            <p:nvPr/>
          </p:nvSpPr>
          <p:spPr>
            <a:xfrm>
              <a:off x="2133600" y="1219200"/>
              <a:ext cx="5181600" cy="1143000"/>
            </a:xfrm>
            <a:prstGeom prst="roundRect">
              <a:avLst/>
            </a:prstGeom>
            <a:noFill/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noFill/>
              </a:endParaRPr>
            </a:p>
          </p:txBody>
        </p:sp>
        <p:sp>
          <p:nvSpPr>
            <p:cNvPr id="31751" name="TextBox 4"/>
            <p:cNvSpPr txBox="1">
              <a:spLocks noChangeArrowheads="1"/>
            </p:cNvSpPr>
            <p:nvPr/>
          </p:nvSpPr>
          <p:spPr bwMode="auto">
            <a:xfrm>
              <a:off x="2209800" y="1219200"/>
              <a:ext cx="5410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800">
                  <a:latin typeface="Aharoni" pitchFamily="2" charset="-79"/>
                  <a:cs typeface="Aharoni" pitchFamily="2" charset="-79"/>
                </a:rPr>
                <a:t>THANKS A LOT.</a:t>
              </a:r>
            </a:p>
          </p:txBody>
        </p:sp>
      </p:grpSp>
      <p:sp>
        <p:nvSpPr>
          <p:cNvPr id="6" name="Action Button: Home 5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981200" y="1371600"/>
            <a:ext cx="3657600" cy="706438"/>
            <a:chOff x="1981200" y="1654314"/>
            <a:chExt cx="3657600" cy="706508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1981200" y="1654314"/>
              <a:ext cx="3657600" cy="706508"/>
            </a:xfrm>
            <a:prstGeom prst="flowChartAlternateProcess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Cooper Black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09800" y="1730522"/>
              <a:ext cx="3429000" cy="5239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  <a:latin typeface="Cooper Black" pitchFamily="18" charset="0"/>
                  <a:cs typeface="+mn-cs"/>
                </a:rPr>
                <a:t>INTRODUCTION</a:t>
              </a: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981200"/>
            <a:ext cx="9144000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>
                <a:solidFill>
                  <a:srgbClr val="632523"/>
                </a:solidFill>
                <a:latin typeface="Copperplate Gothic Bold"/>
              </a:rPr>
              <a:t>MOHAMMAD ROMEZ UDDIN . ID-01</a:t>
            </a:r>
            <a:endParaRPr lang="en-US" sz="4000">
              <a:solidFill>
                <a:srgbClr val="632523"/>
              </a:solidFill>
              <a:latin typeface="Copperplate Gothic Bold"/>
            </a:endParaRPr>
          </a:p>
          <a:p>
            <a:pPr algn="ctr"/>
            <a:r>
              <a:rPr lang="en-US" sz="3600">
                <a:solidFill>
                  <a:srgbClr val="403152"/>
                </a:solidFill>
                <a:latin typeface="Copperplate Gothic Bold"/>
              </a:rPr>
              <a:t>ASSISTANT Teacher (ICT)</a:t>
            </a:r>
          </a:p>
          <a:p>
            <a:pPr algn="ctr"/>
            <a:r>
              <a:rPr lang="en-US" sz="4800" b="1">
                <a:solidFill>
                  <a:srgbClr val="10253F"/>
                </a:solidFill>
                <a:latin typeface="Copperplate Gothic Bold"/>
              </a:rPr>
              <a:t> B .S.BISWESWARI HIGH SCHOOL</a:t>
            </a:r>
          </a:p>
          <a:p>
            <a:pPr algn="ctr"/>
            <a:r>
              <a:rPr lang="en-US" sz="3200">
                <a:solidFill>
                  <a:srgbClr val="10253F"/>
                </a:solidFill>
                <a:latin typeface="Copperplate Gothic Bold"/>
              </a:rPr>
              <a:t>BARARIA. TANGAIL</a:t>
            </a:r>
          </a:p>
          <a:p>
            <a:pPr algn="ctr"/>
            <a:r>
              <a:rPr lang="en-US" sz="3200" b="1">
                <a:solidFill>
                  <a:srgbClr val="10253F"/>
                </a:solidFill>
                <a:latin typeface="Copperplate Gothic Bold"/>
              </a:rPr>
              <a:t>MOBILE: 01713562621</a:t>
            </a:r>
          </a:p>
          <a:p>
            <a:pPr algn="ctr"/>
            <a:r>
              <a:rPr lang="en-US" sz="3200" b="1">
                <a:solidFill>
                  <a:srgbClr val="10253F"/>
                </a:solidFill>
                <a:latin typeface="Copperplate Gothic Bold"/>
              </a:rPr>
              <a:t>E-mail: </a:t>
            </a:r>
            <a:r>
              <a:rPr lang="en-US" sz="3200" b="1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romeztangail@gmail.com</a:t>
            </a:r>
          </a:p>
        </p:txBody>
      </p:sp>
      <p:sp>
        <p:nvSpPr>
          <p:cNvPr id="9" name="Action Button: Home 8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14400" y="533400"/>
            <a:ext cx="7315200" cy="838200"/>
            <a:chOff x="990600" y="533400"/>
            <a:chExt cx="7315200" cy="838200"/>
          </a:xfrm>
          <a:solidFill>
            <a:srgbClr val="00B050"/>
          </a:solidFill>
        </p:grpSpPr>
        <p:sp>
          <p:nvSpPr>
            <p:cNvPr id="2" name="Pentagon 1"/>
            <p:cNvSpPr/>
            <p:nvPr/>
          </p:nvSpPr>
          <p:spPr>
            <a:xfrm>
              <a:off x="990600" y="533400"/>
              <a:ext cx="7315200" cy="8382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95400" y="634425"/>
              <a:ext cx="6553200" cy="58477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latin typeface="Cooper Black" pitchFamily="18" charset="0"/>
                  <a:cs typeface="+mn-cs"/>
                </a:rPr>
                <a:t>INTRODUCTION  OF   LESSON 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447800" y="1905000"/>
            <a:ext cx="6477000" cy="3048000"/>
            <a:chOff x="1447800" y="1905000"/>
            <a:chExt cx="6477000" cy="3048000"/>
          </a:xfrm>
        </p:grpSpPr>
        <p:sp>
          <p:nvSpPr>
            <p:cNvPr id="6" name="Rounded Rectangle 5"/>
            <p:cNvSpPr/>
            <p:nvPr/>
          </p:nvSpPr>
          <p:spPr>
            <a:xfrm>
              <a:off x="1447800" y="1905000"/>
              <a:ext cx="6477000" cy="30480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en-US" sz="3600" b="1">
                  <a:solidFill>
                    <a:srgbClr val="FFFFFF"/>
                  </a:solidFill>
                  <a:latin typeface="Baskerville Old Face"/>
                  <a:cs typeface="Arial" charset="0"/>
                </a:rPr>
                <a:t>CLASS :EIGHT </a:t>
              </a:r>
            </a:p>
            <a:p>
              <a:r>
                <a:rPr lang="en-US" sz="3600" b="1">
                  <a:solidFill>
                    <a:srgbClr val="FFFFFF"/>
                  </a:solidFill>
                  <a:latin typeface="Baskerville Old Face"/>
                  <a:cs typeface="Arial" charset="0"/>
                </a:rPr>
                <a:t>Number Of Student: 80</a:t>
              </a:r>
            </a:p>
            <a:p>
              <a:r>
                <a:rPr lang="en-US" sz="3600" b="1">
                  <a:solidFill>
                    <a:srgbClr val="FFFFFF"/>
                  </a:solidFill>
                  <a:latin typeface="Baskerville Old Face"/>
                  <a:cs typeface="Arial" charset="0"/>
                </a:rPr>
                <a:t>Sub:English 1</a:t>
              </a:r>
              <a:r>
                <a:rPr lang="en-US" sz="3600" b="1" baseline="30000">
                  <a:solidFill>
                    <a:srgbClr val="FFFFFF"/>
                  </a:solidFill>
                  <a:latin typeface="Baskerville Old Face"/>
                  <a:cs typeface="Arial" charset="0"/>
                </a:rPr>
                <a:t>st</a:t>
              </a:r>
              <a:r>
                <a:rPr lang="en-US" sz="3600" b="1">
                  <a:solidFill>
                    <a:srgbClr val="FFFFFF"/>
                  </a:solidFill>
                  <a:latin typeface="Baskerville Old Face"/>
                  <a:cs typeface="Arial" charset="0"/>
                </a:rPr>
                <a:t> paper</a:t>
              </a:r>
              <a:endParaRPr lang="en-US" sz="3600" b="1">
                <a:solidFill>
                  <a:srgbClr val="00B0F0"/>
                </a:solidFill>
                <a:latin typeface="Baskerville Old Face"/>
                <a:cs typeface="Arial" charset="0"/>
              </a:endParaRPr>
            </a:p>
            <a:p>
              <a:r>
                <a:rPr lang="en-US" sz="3600" b="1">
                  <a:solidFill>
                    <a:srgbClr val="FFFFFF"/>
                  </a:solidFill>
                  <a:latin typeface="Baskerville Old Face"/>
                  <a:cs typeface="Arial" charset="0"/>
                </a:rPr>
                <a:t>Unit:Seven    Lesson:3</a:t>
              </a:r>
            </a:p>
            <a:p>
              <a:r>
                <a:rPr lang="en-US" sz="3600" b="1">
                  <a:solidFill>
                    <a:srgbClr val="FFFFFF"/>
                  </a:solidFill>
                  <a:latin typeface="Baskerville Old Face"/>
                  <a:cs typeface="Arial" charset="0"/>
                </a:rPr>
                <a:t>Time:45 mn  Date:07/10/15</a:t>
              </a:r>
            </a:p>
          </p:txBody>
        </p:sp>
        <p:sp>
          <p:nvSpPr>
            <p:cNvPr id="4" name="Flowchart: Alternate Process 3"/>
            <p:cNvSpPr/>
            <p:nvPr/>
          </p:nvSpPr>
          <p:spPr>
            <a:xfrm>
              <a:off x="1447800" y="1905000"/>
              <a:ext cx="6477000" cy="3048000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Action Button: Home 6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3" name="Object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1033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819400" y="76200"/>
            <a:ext cx="3048000" cy="1371600"/>
            <a:chOff x="2819400" y="76200"/>
            <a:chExt cx="3048000" cy="1371600"/>
          </a:xfrm>
        </p:grpSpPr>
        <p:sp>
          <p:nvSpPr>
            <p:cNvPr id="2" name="Down Arrow 1"/>
            <p:cNvSpPr/>
            <p:nvPr/>
          </p:nvSpPr>
          <p:spPr>
            <a:xfrm>
              <a:off x="2819400" y="76200"/>
              <a:ext cx="3048000" cy="1371600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38" name="TextBox 2"/>
            <p:cNvSpPr txBox="1">
              <a:spLocks noChangeArrowheads="1"/>
            </p:cNvSpPr>
            <p:nvPr/>
          </p:nvSpPr>
          <p:spPr bwMode="auto">
            <a:xfrm>
              <a:off x="3657600" y="152400"/>
              <a:ext cx="15240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400">
                <a:latin typeface="Calibri" pitchFamily="34" charset="0"/>
              </a:endParaRPr>
            </a:p>
            <a:p>
              <a:r>
                <a:rPr lang="en-US" sz="4000">
                  <a:latin typeface="Calibri" pitchFamily="34" charset="0"/>
                </a:rPr>
                <a:t>TOPIC</a:t>
              </a:r>
            </a:p>
          </p:txBody>
        </p:sp>
      </p:grpSp>
      <p:sp>
        <p:nvSpPr>
          <p:cNvPr id="5" name="Action Button: Home 4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6" descr="river gypsy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57400" y="2209800"/>
            <a:ext cx="5029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Bodoni MT Black"/>
              </a:rPr>
              <a:t>RIVER GYPSIES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62000" y="381000"/>
            <a:ext cx="7162800" cy="685800"/>
            <a:chOff x="288953" y="381000"/>
            <a:chExt cx="8626447" cy="685800"/>
          </a:xfrm>
        </p:grpSpPr>
        <p:sp>
          <p:nvSpPr>
            <p:cNvPr id="18" name="Rounded Rectangle 17"/>
            <p:cNvSpPr/>
            <p:nvPr/>
          </p:nvSpPr>
          <p:spPr>
            <a:xfrm>
              <a:off x="288953" y="381000"/>
              <a:ext cx="8458201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PH"/>
            </a:p>
          </p:txBody>
        </p:sp>
        <p:sp>
          <p:nvSpPr>
            <p:cNvPr id="19477" name="TextBox 4"/>
            <p:cNvSpPr txBox="1">
              <a:spLocks noChangeArrowheads="1"/>
            </p:cNvSpPr>
            <p:nvPr/>
          </p:nvSpPr>
          <p:spPr bwMode="auto">
            <a:xfrm>
              <a:off x="609876" y="381000"/>
              <a:ext cx="83055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>
                  <a:latin typeface="Cooper Black"/>
                </a:rPr>
                <a:t>OUT COME OF  THE LESSON </a:t>
              </a: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57200" y="1066800"/>
            <a:ext cx="9525000" cy="914400"/>
            <a:chOff x="0" y="1066800"/>
            <a:chExt cx="8798943" cy="914400"/>
          </a:xfrm>
        </p:grpSpPr>
        <p:sp>
          <p:nvSpPr>
            <p:cNvPr id="7" name="Right Arrow 6"/>
            <p:cNvSpPr/>
            <p:nvPr/>
          </p:nvSpPr>
          <p:spPr>
            <a:xfrm>
              <a:off x="0" y="1066800"/>
              <a:ext cx="7619885" cy="9144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475" name="TextBox 7"/>
            <p:cNvSpPr txBox="1">
              <a:spLocks noChangeArrowheads="1"/>
            </p:cNvSpPr>
            <p:nvPr/>
          </p:nvSpPr>
          <p:spPr bwMode="auto">
            <a:xfrm>
              <a:off x="0" y="1219200"/>
              <a:ext cx="879894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>
                  <a:latin typeface="Copperplate Gothic Bold"/>
                </a:rPr>
                <a:t>THE STUDENTS WILL BE ABLE TO………..</a:t>
              </a: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457199" y="2743200"/>
            <a:ext cx="8382001" cy="579060"/>
            <a:chOff x="457200" y="3383340"/>
            <a:chExt cx="7162800" cy="579060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6" name="Rectangle 5"/>
            <p:cNvSpPr/>
            <p:nvPr/>
          </p:nvSpPr>
          <p:spPr>
            <a:xfrm>
              <a:off x="457200" y="3429000"/>
              <a:ext cx="7162800" cy="5334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3383340"/>
              <a:ext cx="6781800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Copperplate Gothic Bold" pitchFamily="34" charset="0"/>
                  <a:cs typeface="+mn-cs"/>
                </a:rPr>
                <a:t>2. Mention their living places,</a:t>
              </a:r>
            </a:p>
          </p:txBody>
        </p:sp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457200" y="3429000"/>
            <a:ext cx="8382000" cy="598488"/>
            <a:chOff x="457200" y="2954331"/>
            <a:chExt cx="7010400" cy="1036108"/>
          </a:xfrm>
        </p:grpSpPr>
        <p:sp>
          <p:nvSpPr>
            <p:cNvPr id="10" name="Rectangle 9"/>
            <p:cNvSpPr/>
            <p:nvPr/>
          </p:nvSpPr>
          <p:spPr>
            <a:xfrm>
              <a:off x="457200" y="3043356"/>
              <a:ext cx="7010400" cy="947083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pperplate Gothic Bold" pitchFamily="34" charset="0"/>
              </a:endParaRPr>
            </a:p>
          </p:txBody>
        </p:sp>
        <p:sp>
          <p:nvSpPr>
            <p:cNvPr id="19473" name="TextBox 12"/>
            <p:cNvSpPr txBox="1">
              <a:spLocks noChangeArrowheads="1"/>
            </p:cNvSpPr>
            <p:nvPr/>
          </p:nvSpPr>
          <p:spPr bwMode="auto">
            <a:xfrm>
              <a:off x="457200" y="2954331"/>
              <a:ext cx="7010400" cy="906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>
                  <a:latin typeface="Copperplate Gothic Bold"/>
                </a:rPr>
                <a:t>3. Describe their life styles,</a:t>
              </a: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457200" y="4191000"/>
            <a:ext cx="8382000" cy="1030288"/>
            <a:chOff x="457200" y="4191000"/>
            <a:chExt cx="8382000" cy="1030307"/>
          </a:xfrm>
        </p:grpSpPr>
        <p:sp>
          <p:nvSpPr>
            <p:cNvPr id="14" name="Rectangle 13"/>
            <p:cNvSpPr/>
            <p:nvPr/>
          </p:nvSpPr>
          <p:spPr>
            <a:xfrm>
              <a:off x="457200" y="4191000"/>
              <a:ext cx="8382000" cy="914400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469" name="TextBox 14"/>
            <p:cNvSpPr txBox="1">
              <a:spLocks noChangeArrowheads="1"/>
            </p:cNvSpPr>
            <p:nvPr/>
          </p:nvSpPr>
          <p:spPr bwMode="auto">
            <a:xfrm>
              <a:off x="457200" y="4267200"/>
              <a:ext cx="83820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>
                  <a:latin typeface="Copperplate Gothic Bold"/>
                </a:rPr>
                <a:t>4. Elicit the reasons of leaving their traditional professions. 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7199" y="2114490"/>
            <a:ext cx="8382001" cy="52322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opperplate Gothic Bold" pitchFamily="34" charset="0"/>
              </a:rPr>
              <a:t>1. Recognize the river gypsies,</a:t>
            </a:r>
          </a:p>
        </p:txBody>
      </p:sp>
      <p:sp>
        <p:nvSpPr>
          <p:cNvPr id="16" name="Action Button: Home 15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286000" y="238125"/>
            <a:ext cx="4267200" cy="523875"/>
            <a:chOff x="1828800" y="0"/>
            <a:chExt cx="4267200" cy="523220"/>
          </a:xfrm>
        </p:grpSpPr>
        <p:sp>
          <p:nvSpPr>
            <p:cNvPr id="2" name="Rectangle 1"/>
            <p:cNvSpPr/>
            <p:nvPr/>
          </p:nvSpPr>
          <p:spPr>
            <a:xfrm>
              <a:off x="1828800" y="76105"/>
              <a:ext cx="4267200" cy="3805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540" name="TextBox 2"/>
            <p:cNvSpPr txBox="1">
              <a:spLocks noChangeArrowheads="1"/>
            </p:cNvSpPr>
            <p:nvPr/>
          </p:nvSpPr>
          <p:spPr bwMode="auto">
            <a:xfrm>
              <a:off x="2286000" y="0"/>
              <a:ext cx="35814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           </a:t>
              </a:r>
              <a:r>
                <a:rPr lang="en-US" sz="2800">
                  <a:latin typeface="Calibri" pitchFamily="34" charset="0"/>
                </a:rPr>
                <a:t>LESSON PLAN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727075"/>
          <a:ext cx="8839200" cy="55737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8513"/>
                <a:gridCol w="1690728"/>
                <a:gridCol w="4303672"/>
                <a:gridCol w="768513"/>
                <a:gridCol w="1307774"/>
              </a:tblGrid>
              <a:tr h="80340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SL.NO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STEPS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ACTIVITES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TIME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EQUIPMENT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48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PREPARATION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Greeting/Arrangements/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Announcement of the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Lesson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D.C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482">
                <a:tc rowSpan="4"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PRESENTATION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Showing a video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to introduce the topic.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D.C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21182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Showing a chart of  the characteristics of the gypsies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get the meaning of some new words, individual 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D.C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21182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Showing two images to find out the difference between  gypsy life and main stream life, pair work.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D.C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21182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Showing two images to find out the causes of leaving the traditional profession  of the gypsies, group work.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D.C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13274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EVALUATION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Showing two images of the conditions of the gypsies.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Why don’t the gypsies get some of the basic rights from the state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How can the gypsy people improve their  life style?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D.C/ W.B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848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HOME WORK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Write a paragraph about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“River Gypsies.”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D.C/ W.B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908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COMPLETION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THANKS GIVING.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D.C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Action Button: Home 4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1000" y="2895600"/>
            <a:ext cx="1828800" cy="838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</a:rPr>
              <a:t>River Gypsy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1800" y="2895600"/>
            <a:ext cx="20574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</a:rPr>
              <a:t>Professional activities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00800" y="533400"/>
            <a:ext cx="2362200" cy="838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</a:rPr>
              <a:t>Catching and Selling snakes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400800" y="1676400"/>
            <a:ext cx="2286000" cy="8382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 Black" pitchFamily="34" charset="0"/>
              </a:rPr>
              <a:t>Snakes Charming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0800" y="2895600"/>
            <a:ext cx="228600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Arial Black" pitchFamily="34" charset="0"/>
              </a:rPr>
              <a:t>Selling herbal cures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0800" y="4191000"/>
            <a:ext cx="2286000" cy="838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Arial Black" pitchFamily="34" charset="0"/>
              </a:rPr>
              <a:t>healing pains by sucking bloods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00800" y="5410200"/>
            <a:ext cx="2286000" cy="8382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</a:rPr>
              <a:t>Selling bangles, cosmetics by the women</a:t>
            </a:r>
          </a:p>
        </p:txBody>
      </p:sp>
      <p:cxnSp>
        <p:nvCxnSpPr>
          <p:cNvPr id="17" name="Straight Connector 16"/>
          <p:cNvCxnSpPr>
            <a:stCxn id="9" idx="3"/>
            <a:endCxn id="10" idx="1"/>
          </p:cNvCxnSpPr>
          <p:nvPr/>
        </p:nvCxnSpPr>
        <p:spPr>
          <a:xfrm>
            <a:off x="2209800" y="3314700"/>
            <a:ext cx="762000" cy="158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4514850" y="1428750"/>
            <a:ext cx="2400300" cy="13716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2" idx="1"/>
          </p:cNvCxnSpPr>
          <p:nvPr/>
        </p:nvCxnSpPr>
        <p:spPr>
          <a:xfrm flipV="1">
            <a:off x="5029200" y="2095500"/>
            <a:ext cx="1371600" cy="12573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3" idx="1"/>
          </p:cNvCxnSpPr>
          <p:nvPr/>
        </p:nvCxnSpPr>
        <p:spPr>
          <a:xfrm flipV="1">
            <a:off x="5029200" y="3314700"/>
            <a:ext cx="1371600" cy="381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29200" y="3352800"/>
            <a:ext cx="1371600" cy="1219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15" idx="1"/>
          </p:cNvCxnSpPr>
          <p:nvPr/>
        </p:nvCxnSpPr>
        <p:spPr>
          <a:xfrm rot="16200000" flipH="1">
            <a:off x="4495800" y="3924300"/>
            <a:ext cx="2438400" cy="13716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2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48000" y="279400"/>
            <a:ext cx="2971800" cy="609600"/>
            <a:chOff x="3048000" y="279400"/>
            <a:chExt cx="2971800" cy="609600"/>
          </a:xfrm>
        </p:grpSpPr>
        <p:sp>
          <p:nvSpPr>
            <p:cNvPr id="4" name="Oval 3"/>
            <p:cNvSpPr/>
            <p:nvPr/>
          </p:nvSpPr>
          <p:spPr>
            <a:xfrm>
              <a:off x="3200400" y="279400"/>
              <a:ext cx="2667000" cy="6096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PH"/>
            </a:p>
          </p:txBody>
        </p:sp>
        <p:sp>
          <p:nvSpPr>
            <p:cNvPr id="22574" name="TextBox 2"/>
            <p:cNvSpPr txBox="1">
              <a:spLocks noChangeArrowheads="1"/>
            </p:cNvSpPr>
            <p:nvPr/>
          </p:nvSpPr>
          <p:spPr bwMode="auto">
            <a:xfrm>
              <a:off x="3048000" y="304800"/>
              <a:ext cx="2971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latin typeface="Arial Rounded MT Bold"/>
                </a:rPr>
                <a:t>KEY  WORDS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52400" y="1219200"/>
            <a:ext cx="2438400" cy="1143000"/>
            <a:chOff x="152400" y="1219200"/>
            <a:chExt cx="2133600" cy="1143000"/>
          </a:xfrm>
        </p:grpSpPr>
        <p:sp>
          <p:nvSpPr>
            <p:cNvPr id="5" name="Rounded Rectangle 4"/>
            <p:cNvSpPr/>
            <p:nvPr/>
          </p:nvSpPr>
          <p:spPr>
            <a:xfrm>
              <a:off x="152400" y="1219200"/>
              <a:ext cx="2133600" cy="11430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latin typeface="Arial Rounded MT Bold" pitchFamily="34" charset="0"/>
                </a:rPr>
                <a:t>th</a:t>
              </a:r>
              <a:endParaRPr lang="en-US" sz="2400" dirty="0">
                <a:latin typeface="Arial Rounded MT Bold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2400" y="1524000"/>
              <a:ext cx="2133600" cy="461665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atin typeface="Arial Rounded MT Bold" pitchFamily="34" charset="0"/>
                </a:rPr>
                <a:t>Ethnic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52400" y="2819400"/>
            <a:ext cx="2438400" cy="1060450"/>
            <a:chOff x="152400" y="2819400"/>
            <a:chExt cx="2438400" cy="1060100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2819400"/>
              <a:ext cx="2438400" cy="10601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 Rounded MT Bold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9324" y="3119735"/>
              <a:ext cx="2431475" cy="461665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atin typeface="Arial Rounded MT Bold" pitchFamily="34" charset="0"/>
                </a:rPr>
                <a:t>Tarpaulin tent</a:t>
              </a:r>
            </a:p>
          </p:txBody>
        </p:sp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76200" y="5626100"/>
            <a:ext cx="2590800" cy="990600"/>
            <a:chOff x="0" y="5638800"/>
            <a:chExt cx="2299939" cy="990600"/>
          </a:xfrm>
        </p:grpSpPr>
        <p:sp>
          <p:nvSpPr>
            <p:cNvPr id="11" name="Rounded Rectangle 10"/>
            <p:cNvSpPr/>
            <p:nvPr/>
          </p:nvSpPr>
          <p:spPr>
            <a:xfrm>
              <a:off x="0" y="5638800"/>
              <a:ext cx="2285846" cy="9906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 Rounded MT Bold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817" y="5880100"/>
              <a:ext cx="2258122" cy="461665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atin typeface="Arial Rounded MT Bold" pitchFamily="34" charset="0"/>
                </a:rPr>
                <a:t>Toddlers</a:t>
              </a:r>
            </a:p>
          </p:txBody>
        </p:sp>
      </p:grpSp>
      <p:grpSp>
        <p:nvGrpSpPr>
          <p:cNvPr id="10" name="Group 6"/>
          <p:cNvGrpSpPr/>
          <p:nvPr/>
        </p:nvGrpSpPr>
        <p:grpSpPr>
          <a:xfrm>
            <a:off x="6629400" y="1260765"/>
            <a:ext cx="2362200" cy="1136070"/>
            <a:chOff x="6934200" y="1295400"/>
            <a:chExt cx="2209800" cy="9906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>
              <a:off x="6934200" y="1295400"/>
              <a:ext cx="2209800" cy="9906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rial Rounded MT Bold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34200" y="1406235"/>
              <a:ext cx="2209799" cy="644081"/>
            </a:xfrm>
            <a:prstGeom prst="rect">
              <a:avLst/>
            </a:prstGeom>
            <a:grpFill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Arial Rounded MT Bold" pitchFamily="34" charset="0"/>
                </a:rPr>
                <a:t>Different stream from the main stream living in a particular country</a:t>
              </a:r>
            </a:p>
          </p:txBody>
        </p:sp>
      </p:grp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6629400" y="4059238"/>
            <a:ext cx="2362200" cy="1198562"/>
            <a:chOff x="6865786" y="2667000"/>
            <a:chExt cx="2142316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6865786" y="2667000"/>
              <a:ext cx="2142316" cy="10668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 Rounded MT Bold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65787" y="2967335"/>
              <a:ext cx="2142315" cy="523220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Arial Rounded MT Bold" pitchFamily="34" charset="0"/>
                </a:rPr>
                <a:t>Magical stone to ward off evil</a:t>
              </a:r>
            </a:p>
          </p:txBody>
        </p:sp>
      </p:grpSp>
      <p:grpSp>
        <p:nvGrpSpPr>
          <p:cNvPr id="18" name="Group 9"/>
          <p:cNvGrpSpPr>
            <a:grpSpLocks/>
          </p:cNvGrpSpPr>
          <p:nvPr/>
        </p:nvGrpSpPr>
        <p:grpSpPr bwMode="auto">
          <a:xfrm>
            <a:off x="6629400" y="2667000"/>
            <a:ext cx="2362200" cy="1143000"/>
            <a:chOff x="6857999" y="4216400"/>
            <a:chExt cx="2362201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6857999" y="4216400"/>
              <a:ext cx="2362201" cy="9144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 Rounded MT Bold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58000" y="4406900"/>
              <a:ext cx="2362200" cy="523220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Arial Rounded MT Bold" pitchFamily="34" charset="0"/>
                </a:rPr>
                <a:t>A kind of removable shelter with thick cloth</a:t>
              </a:r>
            </a:p>
          </p:txBody>
        </p:sp>
      </p:grpSp>
      <p:grpSp>
        <p:nvGrpSpPr>
          <p:cNvPr id="20" name="Group 1"/>
          <p:cNvGrpSpPr>
            <a:grpSpLocks/>
          </p:cNvGrpSpPr>
          <p:nvPr/>
        </p:nvGrpSpPr>
        <p:grpSpPr bwMode="auto">
          <a:xfrm>
            <a:off x="6629400" y="5375275"/>
            <a:ext cx="2362200" cy="1143000"/>
            <a:chOff x="6629400" y="5410200"/>
            <a:chExt cx="251460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6629400" y="5410200"/>
              <a:ext cx="2514600" cy="1143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latin typeface="Arial Rounded MT Bold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29400" y="5746658"/>
              <a:ext cx="2514600" cy="523220"/>
            </a:xfrm>
            <a:prstGeom prst="rect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Arial Rounded MT Bold" pitchFamily="34" charset="0"/>
                </a:rPr>
                <a:t>Children,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latin typeface="Arial Rounded MT Bold" pitchFamily="34" charset="0"/>
                </a:rPr>
                <a:t>babies</a:t>
              </a:r>
            </a:p>
          </p:txBody>
        </p:sp>
      </p:grpSp>
      <p:sp>
        <p:nvSpPr>
          <p:cNvPr id="24" name="Action Button: Home 23">
            <a:hlinkClick r:id="" action="ppaction://hlinkshowjump?jump=lastslide" highlightClick="1"/>
          </p:cNvPr>
          <p:cNvSpPr/>
          <p:nvPr/>
        </p:nvSpPr>
        <p:spPr>
          <a:xfrm>
            <a:off x="8686800" y="6324600"/>
            <a:ext cx="457200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latin typeface="Arial Rounded MT Bold" pitchFamily="34" charset="0"/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06363" y="4200525"/>
            <a:ext cx="2484437" cy="1058863"/>
            <a:chOff x="101600" y="4199932"/>
            <a:chExt cx="2057400" cy="1060100"/>
          </a:xfrm>
        </p:grpSpPr>
        <p:sp>
          <p:nvSpPr>
            <p:cNvPr id="34" name="Rounded Rectangle 33"/>
            <p:cNvSpPr/>
            <p:nvPr/>
          </p:nvSpPr>
          <p:spPr>
            <a:xfrm>
              <a:off x="101600" y="4199932"/>
              <a:ext cx="2057400" cy="10601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Arial Rounded MT Bold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4887" y="4495800"/>
              <a:ext cx="2054113" cy="461665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atin typeface="Arial Rounded MT Bold" pitchFamily="34" charset="0"/>
                </a:rPr>
                <a:t>Talisman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3048000" y="1219200"/>
            <a:ext cx="2895600" cy="121920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124200" y="4129088"/>
            <a:ext cx="2895600" cy="114300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200400" y="5334000"/>
            <a:ext cx="2590800" cy="12192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2895600" y="2819400"/>
            <a:ext cx="2971800" cy="1143000"/>
            <a:chOff x="2895600" y="2819400"/>
            <a:chExt cx="2971800" cy="1143000"/>
          </a:xfrm>
        </p:grpSpPr>
        <p:sp>
          <p:nvSpPr>
            <p:cNvPr id="36" name="Rounded Rectangle 35"/>
            <p:cNvSpPr/>
            <p:nvPr/>
          </p:nvSpPr>
          <p:spPr>
            <a:xfrm>
              <a:off x="2895600" y="2819400"/>
              <a:ext cx="1600200" cy="1143000"/>
            </a:xfrm>
            <a:prstGeom prst="roundRect">
              <a:avLst/>
            </a:prstGeom>
            <a:blipFill>
              <a:blip r:embed="rId5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495800" y="2846388"/>
              <a:ext cx="1371600" cy="1066800"/>
            </a:xfrm>
            <a:prstGeom prst="roundRect">
              <a:avLst/>
            </a:prstGeom>
            <a:blipFill>
              <a:blip r:embed="rId6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417</Words>
  <Application>Microsoft Office PowerPoint</Application>
  <PresentationFormat>On-screen Show (4:3)</PresentationFormat>
  <Paragraphs>120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Elephant</vt:lpstr>
      <vt:lpstr>Cooper Black</vt:lpstr>
      <vt:lpstr>Copperplate Gothic Bold</vt:lpstr>
      <vt:lpstr>Times New Roman</vt:lpstr>
      <vt:lpstr>Baskerville Old Face</vt:lpstr>
      <vt:lpstr>Bodoni MT Black</vt:lpstr>
      <vt:lpstr>Arial Black</vt:lpstr>
      <vt:lpstr>Arial Rounded MT Bold</vt:lpstr>
      <vt:lpstr>Aharoni</vt:lpstr>
      <vt:lpstr>Britannic Bold</vt:lpstr>
      <vt:lpstr>Footlight MT Light</vt:lpstr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TTC</dc:creator>
  <cp:lastModifiedBy>romez</cp:lastModifiedBy>
  <cp:revision>103</cp:revision>
  <dcterms:created xsi:type="dcterms:W3CDTF">2014-12-27T21:24:03Z</dcterms:created>
  <dcterms:modified xsi:type="dcterms:W3CDTF">2015-10-07T05:37:02Z</dcterms:modified>
</cp:coreProperties>
</file>